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1" r:id="rId2"/>
    <p:sldId id="257" r:id="rId3"/>
    <p:sldId id="259" r:id="rId4"/>
    <p:sldId id="260" r:id="rId5"/>
    <p:sldId id="261" r:id="rId6"/>
    <p:sldId id="267" r:id="rId7"/>
    <p:sldId id="268" r:id="rId8"/>
    <p:sldId id="258" r:id="rId9"/>
    <p:sldId id="262" r:id="rId10"/>
    <p:sldId id="263" r:id="rId11"/>
    <p:sldId id="264" r:id="rId12"/>
    <p:sldId id="265" r:id="rId13"/>
    <p:sldId id="266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8B931"/>
    <a:srgbClr val="7CB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5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mefp\osmar.bolivar\Documents\GitHub\weebly\weebly\Decomposition\decomp_et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4"/>
          <c:order val="1"/>
          <c:tx>
            <c:strRef>
              <c:f>data!$Q$3</c:f>
              <c:strCache>
                <c:ptCount val="1"/>
                <c:pt idx="0">
                  <c:v>Steady State</c:v>
                </c:pt>
              </c:strCache>
            </c:strRef>
          </c:tx>
          <c:spPr>
            <a:solidFill>
              <a:srgbClr val="375D8A"/>
            </a:solidFill>
            <a:ln>
              <a:noFill/>
            </a:ln>
            <a:effectLst/>
          </c:spPr>
          <c:invertIfNegative val="0"/>
          <c:cat>
            <c:strRef>
              <c:f>data!$A$136:$A$174</c:f>
              <c:strCache>
                <c:ptCount val="39"/>
                <c:pt idx="0">
                  <c:v>2020m1</c:v>
                </c:pt>
                <c:pt idx="1">
                  <c:v>2020m2</c:v>
                </c:pt>
                <c:pt idx="2">
                  <c:v>2020m3</c:v>
                </c:pt>
                <c:pt idx="3">
                  <c:v>2020m4</c:v>
                </c:pt>
                <c:pt idx="4">
                  <c:v>2020m5</c:v>
                </c:pt>
                <c:pt idx="5">
                  <c:v>2020m6</c:v>
                </c:pt>
                <c:pt idx="6">
                  <c:v>2020m7</c:v>
                </c:pt>
                <c:pt idx="7">
                  <c:v>2020m8</c:v>
                </c:pt>
                <c:pt idx="8">
                  <c:v>2020m9</c:v>
                </c:pt>
                <c:pt idx="9">
                  <c:v>2020m10</c:v>
                </c:pt>
                <c:pt idx="10">
                  <c:v>2020m11</c:v>
                </c:pt>
                <c:pt idx="11">
                  <c:v>2020m12</c:v>
                </c:pt>
                <c:pt idx="12">
                  <c:v>2021m1</c:v>
                </c:pt>
                <c:pt idx="13">
                  <c:v>2021m2</c:v>
                </c:pt>
                <c:pt idx="14">
                  <c:v>2021m3</c:v>
                </c:pt>
                <c:pt idx="15">
                  <c:v>2021m4</c:v>
                </c:pt>
                <c:pt idx="16">
                  <c:v>2021m5</c:v>
                </c:pt>
                <c:pt idx="17">
                  <c:v>2021m6</c:v>
                </c:pt>
                <c:pt idx="18">
                  <c:v>2021m7</c:v>
                </c:pt>
                <c:pt idx="19">
                  <c:v>2021m8</c:v>
                </c:pt>
                <c:pt idx="20">
                  <c:v>2021m9</c:v>
                </c:pt>
                <c:pt idx="21">
                  <c:v>2021m10</c:v>
                </c:pt>
                <c:pt idx="22">
                  <c:v>2021m11</c:v>
                </c:pt>
                <c:pt idx="23">
                  <c:v>2021m12</c:v>
                </c:pt>
                <c:pt idx="24">
                  <c:v>2022m1</c:v>
                </c:pt>
                <c:pt idx="25">
                  <c:v>2022m2</c:v>
                </c:pt>
                <c:pt idx="26">
                  <c:v>2022m3</c:v>
                </c:pt>
                <c:pt idx="27">
                  <c:v>2022m4</c:v>
                </c:pt>
                <c:pt idx="28">
                  <c:v>2022m5</c:v>
                </c:pt>
                <c:pt idx="29">
                  <c:v>2022m6</c:v>
                </c:pt>
                <c:pt idx="30">
                  <c:v>2022m7</c:v>
                </c:pt>
                <c:pt idx="31">
                  <c:v>2022m8</c:v>
                </c:pt>
                <c:pt idx="32">
                  <c:v>2022m9</c:v>
                </c:pt>
                <c:pt idx="33">
                  <c:v>2022m10</c:v>
                </c:pt>
                <c:pt idx="34">
                  <c:v>2022m11</c:v>
                </c:pt>
                <c:pt idx="35">
                  <c:v>2022m12</c:v>
                </c:pt>
                <c:pt idx="36">
                  <c:v>2023m1</c:v>
                </c:pt>
                <c:pt idx="37">
                  <c:v>2023m2</c:v>
                </c:pt>
                <c:pt idx="38">
                  <c:v>2023m3</c:v>
                </c:pt>
              </c:strCache>
            </c:strRef>
          </c:cat>
          <c:val>
            <c:numRef>
              <c:f>data!$Q$136:$Q$174</c:f>
              <c:numCache>
                <c:formatCode>0.0</c:formatCode>
                <c:ptCount val="39"/>
                <c:pt idx="0">
                  <c:v>3.4415998001563808</c:v>
                </c:pt>
                <c:pt idx="1">
                  <c:v>2.9152150543705</c:v>
                </c:pt>
                <c:pt idx="2">
                  <c:v>3.7949065595052929</c:v>
                </c:pt>
                <c:pt idx="3">
                  <c:v>3.5236832789948163</c:v>
                </c:pt>
                <c:pt idx="4">
                  <c:v>3.5307429285196745</c:v>
                </c:pt>
                <c:pt idx="5">
                  <c:v>3.5383313301764634</c:v>
                </c:pt>
                <c:pt idx="6">
                  <c:v>3.5736663640358524</c:v>
                </c:pt>
                <c:pt idx="7">
                  <c:v>3.584778401421429</c:v>
                </c:pt>
                <c:pt idx="8">
                  <c:v>3.7206882482457311</c:v>
                </c:pt>
                <c:pt idx="9">
                  <c:v>5.0760943036468102</c:v>
                </c:pt>
                <c:pt idx="10">
                  <c:v>3.4199286612902293</c:v>
                </c:pt>
                <c:pt idx="11">
                  <c:v>4.0248403436888927</c:v>
                </c:pt>
                <c:pt idx="12">
                  <c:v>3.714351101422809</c:v>
                </c:pt>
                <c:pt idx="13">
                  <c:v>3.8148157880214741</c:v>
                </c:pt>
                <c:pt idx="14">
                  <c:v>3.6103277003295746</c:v>
                </c:pt>
                <c:pt idx="15">
                  <c:v>3.5362871653759833</c:v>
                </c:pt>
                <c:pt idx="16">
                  <c:v>3.5248778886015897</c:v>
                </c:pt>
                <c:pt idx="17">
                  <c:v>3.5798626351837024</c:v>
                </c:pt>
                <c:pt idx="18">
                  <c:v>3.5962172810428275</c:v>
                </c:pt>
                <c:pt idx="19">
                  <c:v>3.6061421650037966</c:v>
                </c:pt>
                <c:pt idx="20">
                  <c:v>3.9438479812233087</c:v>
                </c:pt>
                <c:pt idx="21">
                  <c:v>3.228030921999955</c:v>
                </c:pt>
                <c:pt idx="22">
                  <c:v>4.9895551249301304</c:v>
                </c:pt>
                <c:pt idx="23">
                  <c:v>3.7700977764232362</c:v>
                </c:pt>
                <c:pt idx="24">
                  <c:v>3.6369005035498487</c:v>
                </c:pt>
                <c:pt idx="25">
                  <c:v>3.6197483258283651</c:v>
                </c:pt>
                <c:pt idx="26">
                  <c:v>3.6538731629566881</c:v>
                </c:pt>
                <c:pt idx="27">
                  <c:v>3.7019466996924248</c:v>
                </c:pt>
                <c:pt idx="28">
                  <c:v>3.7959533911436316</c:v>
                </c:pt>
                <c:pt idx="29">
                  <c:v>3.7120561556542051</c:v>
                </c:pt>
                <c:pt idx="30">
                  <c:v>3.7956066127819641</c:v>
                </c:pt>
                <c:pt idx="31">
                  <c:v>3.6463677626554825</c:v>
                </c:pt>
                <c:pt idx="32">
                  <c:v>3.69216352542227</c:v>
                </c:pt>
                <c:pt idx="33">
                  <c:v>3.656213574908826</c:v>
                </c:pt>
                <c:pt idx="34">
                  <c:v>3.6877654243203053</c:v>
                </c:pt>
                <c:pt idx="35">
                  <c:v>3.6864898040219467</c:v>
                </c:pt>
                <c:pt idx="36">
                  <c:v>3.5362427072923919</c:v>
                </c:pt>
                <c:pt idx="37">
                  <c:v>3.2185028896134322</c:v>
                </c:pt>
                <c:pt idx="38">
                  <c:v>3.4712318991232163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D1A-478A-BA8D-6AF35BEBD4A8}"/>
            </c:ext>
          </c:extLst>
        </c:ser>
        <c:ser>
          <c:idx val="1"/>
          <c:order val="2"/>
          <c:tx>
            <c:strRef>
              <c:f>data!$N$3</c:f>
              <c:strCache>
                <c:ptCount val="1"/>
                <c:pt idx="0">
                  <c:v>Demand</c:v>
                </c:pt>
              </c:strCache>
            </c:strRef>
          </c:tx>
          <c:spPr>
            <a:solidFill>
              <a:srgbClr val="A7A1AE"/>
            </a:solidFill>
            <a:ln>
              <a:noFill/>
            </a:ln>
            <a:effectLst/>
          </c:spPr>
          <c:invertIfNegative val="0"/>
          <c:cat>
            <c:strRef>
              <c:f>data!$A$136:$A$174</c:f>
              <c:strCache>
                <c:ptCount val="39"/>
                <c:pt idx="0">
                  <c:v>2020m1</c:v>
                </c:pt>
                <c:pt idx="1">
                  <c:v>2020m2</c:v>
                </c:pt>
                <c:pt idx="2">
                  <c:v>2020m3</c:v>
                </c:pt>
                <c:pt idx="3">
                  <c:v>2020m4</c:v>
                </c:pt>
                <c:pt idx="4">
                  <c:v>2020m5</c:v>
                </c:pt>
                <c:pt idx="5">
                  <c:v>2020m6</c:v>
                </c:pt>
                <c:pt idx="6">
                  <c:v>2020m7</c:v>
                </c:pt>
                <c:pt idx="7">
                  <c:v>2020m8</c:v>
                </c:pt>
                <c:pt idx="8">
                  <c:v>2020m9</c:v>
                </c:pt>
                <c:pt idx="9">
                  <c:v>2020m10</c:v>
                </c:pt>
                <c:pt idx="10">
                  <c:v>2020m11</c:v>
                </c:pt>
                <c:pt idx="11">
                  <c:v>2020m12</c:v>
                </c:pt>
                <c:pt idx="12">
                  <c:v>2021m1</c:v>
                </c:pt>
                <c:pt idx="13">
                  <c:v>2021m2</c:v>
                </c:pt>
                <c:pt idx="14">
                  <c:v>2021m3</c:v>
                </c:pt>
                <c:pt idx="15">
                  <c:v>2021m4</c:v>
                </c:pt>
                <c:pt idx="16">
                  <c:v>2021m5</c:v>
                </c:pt>
                <c:pt idx="17">
                  <c:v>2021m6</c:v>
                </c:pt>
                <c:pt idx="18">
                  <c:v>2021m7</c:v>
                </c:pt>
                <c:pt idx="19">
                  <c:v>2021m8</c:v>
                </c:pt>
                <c:pt idx="20">
                  <c:v>2021m9</c:v>
                </c:pt>
                <c:pt idx="21">
                  <c:v>2021m10</c:v>
                </c:pt>
                <c:pt idx="22">
                  <c:v>2021m11</c:v>
                </c:pt>
                <c:pt idx="23">
                  <c:v>2021m12</c:v>
                </c:pt>
                <c:pt idx="24">
                  <c:v>2022m1</c:v>
                </c:pt>
                <c:pt idx="25">
                  <c:v>2022m2</c:v>
                </c:pt>
                <c:pt idx="26">
                  <c:v>2022m3</c:v>
                </c:pt>
                <c:pt idx="27">
                  <c:v>2022m4</c:v>
                </c:pt>
                <c:pt idx="28">
                  <c:v>2022m5</c:v>
                </c:pt>
                <c:pt idx="29">
                  <c:v>2022m6</c:v>
                </c:pt>
                <c:pt idx="30">
                  <c:v>2022m7</c:v>
                </c:pt>
                <c:pt idx="31">
                  <c:v>2022m8</c:v>
                </c:pt>
                <c:pt idx="32">
                  <c:v>2022m9</c:v>
                </c:pt>
                <c:pt idx="33">
                  <c:v>2022m10</c:v>
                </c:pt>
                <c:pt idx="34">
                  <c:v>2022m11</c:v>
                </c:pt>
                <c:pt idx="35">
                  <c:v>2022m12</c:v>
                </c:pt>
                <c:pt idx="36">
                  <c:v>2023m1</c:v>
                </c:pt>
                <c:pt idx="37">
                  <c:v>2023m2</c:v>
                </c:pt>
                <c:pt idx="38">
                  <c:v>2023m3</c:v>
                </c:pt>
              </c:strCache>
            </c:strRef>
          </c:cat>
          <c:val>
            <c:numRef>
              <c:f>data!$N$136:$N$174</c:f>
              <c:numCache>
                <c:formatCode>0.0</c:formatCode>
                <c:ptCount val="39"/>
                <c:pt idx="0">
                  <c:v>-2.9339955861246048</c:v>
                </c:pt>
                <c:pt idx="1">
                  <c:v>-3.0002244209614521</c:v>
                </c:pt>
                <c:pt idx="2">
                  <c:v>-5.7143081850110198</c:v>
                </c:pt>
                <c:pt idx="3">
                  <c:v>-17.154881435867576</c:v>
                </c:pt>
                <c:pt idx="4">
                  <c:v>-18.440987542118442</c:v>
                </c:pt>
                <c:pt idx="5">
                  <c:v>-13.325377142611488</c:v>
                </c:pt>
                <c:pt idx="6">
                  <c:v>-11.661447374474758</c:v>
                </c:pt>
                <c:pt idx="7">
                  <c:v>-11.890071625095487</c:v>
                </c:pt>
                <c:pt idx="8">
                  <c:v>-11.414674967257479</c:v>
                </c:pt>
                <c:pt idx="9">
                  <c:v>-7.894315602329919</c:v>
                </c:pt>
                <c:pt idx="10">
                  <c:v>-4.3907323249567494</c:v>
                </c:pt>
                <c:pt idx="11">
                  <c:v>-3.0625134850172842</c:v>
                </c:pt>
                <c:pt idx="12">
                  <c:v>-4.1907526299154902</c:v>
                </c:pt>
                <c:pt idx="13">
                  <c:v>-3.9673069808022747</c:v>
                </c:pt>
                <c:pt idx="14">
                  <c:v>-0.75550990730488132</c:v>
                </c:pt>
                <c:pt idx="15">
                  <c:v>8.6709268304714566</c:v>
                </c:pt>
                <c:pt idx="16">
                  <c:v>7.3815003349252111</c:v>
                </c:pt>
                <c:pt idx="17">
                  <c:v>0.77850372071696705</c:v>
                </c:pt>
                <c:pt idx="18">
                  <c:v>0.52930472726413991</c:v>
                </c:pt>
                <c:pt idx="19">
                  <c:v>-0.3540202720593828</c:v>
                </c:pt>
                <c:pt idx="20">
                  <c:v>-1.6036496733653294</c:v>
                </c:pt>
                <c:pt idx="21">
                  <c:v>-4.4311342182965205</c:v>
                </c:pt>
                <c:pt idx="22">
                  <c:v>-4.7220170422170327</c:v>
                </c:pt>
                <c:pt idx="23">
                  <c:v>-3.5916355357818048</c:v>
                </c:pt>
                <c:pt idx="24">
                  <c:v>-2.7385862361048008</c:v>
                </c:pt>
                <c:pt idx="25">
                  <c:v>-1.8334134321098756</c:v>
                </c:pt>
                <c:pt idx="26">
                  <c:v>-3.0240875754069729</c:v>
                </c:pt>
                <c:pt idx="27">
                  <c:v>-2.0249506701108202</c:v>
                </c:pt>
                <c:pt idx="28">
                  <c:v>-1.019713732135791</c:v>
                </c:pt>
                <c:pt idx="29">
                  <c:v>0.52208443065633758</c:v>
                </c:pt>
                <c:pt idx="30">
                  <c:v>-0.72454346474234066</c:v>
                </c:pt>
                <c:pt idx="31">
                  <c:v>-1.1848685726102668</c:v>
                </c:pt>
                <c:pt idx="32">
                  <c:v>-0.42037293391727404</c:v>
                </c:pt>
                <c:pt idx="33">
                  <c:v>-0.1505957869680766</c:v>
                </c:pt>
                <c:pt idx="34">
                  <c:v>-2.0866783920420633</c:v>
                </c:pt>
                <c:pt idx="35">
                  <c:v>0.85202683807831081</c:v>
                </c:pt>
                <c:pt idx="36">
                  <c:v>-0.79011279280669555</c:v>
                </c:pt>
                <c:pt idx="37">
                  <c:v>-2.4663387688533964</c:v>
                </c:pt>
                <c:pt idx="38">
                  <c:v>-1.464180804018604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D1A-478A-BA8D-6AF35BEBD4A8}"/>
            </c:ext>
          </c:extLst>
        </c:ser>
        <c:ser>
          <c:idx val="2"/>
          <c:order val="3"/>
          <c:tx>
            <c:strRef>
              <c:f>data!$O$3</c:f>
              <c:strCache>
                <c:ptCount val="1"/>
                <c:pt idx="0">
                  <c:v>Supply</c:v>
                </c:pt>
              </c:strCache>
            </c:strRef>
          </c:tx>
          <c:spPr>
            <a:solidFill>
              <a:srgbClr val="6EE6DF"/>
            </a:solidFill>
            <a:ln>
              <a:noFill/>
            </a:ln>
            <a:effectLst/>
          </c:spPr>
          <c:invertIfNegative val="0"/>
          <c:cat>
            <c:strRef>
              <c:f>data!$A$136:$A$174</c:f>
              <c:strCache>
                <c:ptCount val="39"/>
                <c:pt idx="0">
                  <c:v>2020m1</c:v>
                </c:pt>
                <c:pt idx="1">
                  <c:v>2020m2</c:v>
                </c:pt>
                <c:pt idx="2">
                  <c:v>2020m3</c:v>
                </c:pt>
                <c:pt idx="3">
                  <c:v>2020m4</c:v>
                </c:pt>
                <c:pt idx="4">
                  <c:v>2020m5</c:v>
                </c:pt>
                <c:pt idx="5">
                  <c:v>2020m6</c:v>
                </c:pt>
                <c:pt idx="6">
                  <c:v>2020m7</c:v>
                </c:pt>
                <c:pt idx="7">
                  <c:v>2020m8</c:v>
                </c:pt>
                <c:pt idx="8">
                  <c:v>2020m9</c:v>
                </c:pt>
                <c:pt idx="9">
                  <c:v>2020m10</c:v>
                </c:pt>
                <c:pt idx="10">
                  <c:v>2020m11</c:v>
                </c:pt>
                <c:pt idx="11">
                  <c:v>2020m12</c:v>
                </c:pt>
                <c:pt idx="12">
                  <c:v>2021m1</c:v>
                </c:pt>
                <c:pt idx="13">
                  <c:v>2021m2</c:v>
                </c:pt>
                <c:pt idx="14">
                  <c:v>2021m3</c:v>
                </c:pt>
                <c:pt idx="15">
                  <c:v>2021m4</c:v>
                </c:pt>
                <c:pt idx="16">
                  <c:v>2021m5</c:v>
                </c:pt>
                <c:pt idx="17">
                  <c:v>2021m6</c:v>
                </c:pt>
                <c:pt idx="18">
                  <c:v>2021m7</c:v>
                </c:pt>
                <c:pt idx="19">
                  <c:v>2021m8</c:v>
                </c:pt>
                <c:pt idx="20">
                  <c:v>2021m9</c:v>
                </c:pt>
                <c:pt idx="21">
                  <c:v>2021m10</c:v>
                </c:pt>
                <c:pt idx="22">
                  <c:v>2021m11</c:v>
                </c:pt>
                <c:pt idx="23">
                  <c:v>2021m12</c:v>
                </c:pt>
                <c:pt idx="24">
                  <c:v>2022m1</c:v>
                </c:pt>
                <c:pt idx="25">
                  <c:v>2022m2</c:v>
                </c:pt>
                <c:pt idx="26">
                  <c:v>2022m3</c:v>
                </c:pt>
                <c:pt idx="27">
                  <c:v>2022m4</c:v>
                </c:pt>
                <c:pt idx="28">
                  <c:v>2022m5</c:v>
                </c:pt>
                <c:pt idx="29">
                  <c:v>2022m6</c:v>
                </c:pt>
                <c:pt idx="30">
                  <c:v>2022m7</c:v>
                </c:pt>
                <c:pt idx="31">
                  <c:v>2022m8</c:v>
                </c:pt>
                <c:pt idx="32">
                  <c:v>2022m9</c:v>
                </c:pt>
                <c:pt idx="33">
                  <c:v>2022m10</c:v>
                </c:pt>
                <c:pt idx="34">
                  <c:v>2022m11</c:v>
                </c:pt>
                <c:pt idx="35">
                  <c:v>2022m12</c:v>
                </c:pt>
                <c:pt idx="36">
                  <c:v>2023m1</c:v>
                </c:pt>
                <c:pt idx="37">
                  <c:v>2023m2</c:v>
                </c:pt>
                <c:pt idx="38">
                  <c:v>2023m3</c:v>
                </c:pt>
              </c:strCache>
            </c:strRef>
          </c:cat>
          <c:val>
            <c:numRef>
              <c:f>data!$O$136:$O$174</c:f>
              <c:numCache>
                <c:formatCode>0.0</c:formatCode>
                <c:ptCount val="39"/>
                <c:pt idx="0">
                  <c:v>3.5070215834918801</c:v>
                </c:pt>
                <c:pt idx="1">
                  <c:v>0.93322482099232318</c:v>
                </c:pt>
                <c:pt idx="2">
                  <c:v>-1.3029890186901711</c:v>
                </c:pt>
                <c:pt idx="3">
                  <c:v>-13.664175419437649</c:v>
                </c:pt>
                <c:pt idx="4">
                  <c:v>-11.92060541547459</c:v>
                </c:pt>
                <c:pt idx="5">
                  <c:v>-8.1427108337540695</c:v>
                </c:pt>
                <c:pt idx="6">
                  <c:v>-4.2300372976526646</c:v>
                </c:pt>
                <c:pt idx="7">
                  <c:v>-3.7803664630230331</c:v>
                </c:pt>
                <c:pt idx="8">
                  <c:v>0.6079760916540512</c:v>
                </c:pt>
                <c:pt idx="9">
                  <c:v>2.8186692480133226</c:v>
                </c:pt>
                <c:pt idx="10">
                  <c:v>6.7840632063899191</c:v>
                </c:pt>
                <c:pt idx="11">
                  <c:v>-2.4454863239653055</c:v>
                </c:pt>
                <c:pt idx="12">
                  <c:v>-4.2497695942903455</c:v>
                </c:pt>
                <c:pt idx="13">
                  <c:v>-3.5189503193799907</c:v>
                </c:pt>
                <c:pt idx="14">
                  <c:v>1.2373210242692156</c:v>
                </c:pt>
                <c:pt idx="15">
                  <c:v>15.107213709812173</c:v>
                </c:pt>
                <c:pt idx="16">
                  <c:v>14.520672460236369</c:v>
                </c:pt>
                <c:pt idx="17">
                  <c:v>7.7178551091353338</c:v>
                </c:pt>
                <c:pt idx="18">
                  <c:v>4.7037729286245193</c:v>
                </c:pt>
                <c:pt idx="19">
                  <c:v>2.9637191420976259</c:v>
                </c:pt>
                <c:pt idx="20">
                  <c:v>-1.5227824394178597</c:v>
                </c:pt>
                <c:pt idx="21">
                  <c:v>-0.14010486575345471</c:v>
                </c:pt>
                <c:pt idx="22">
                  <c:v>-0.68183185985000583</c:v>
                </c:pt>
                <c:pt idx="23">
                  <c:v>0.97317327370053919</c:v>
                </c:pt>
                <c:pt idx="24">
                  <c:v>2.990590861260658</c:v>
                </c:pt>
                <c:pt idx="25">
                  <c:v>4.0959506161749992</c:v>
                </c:pt>
                <c:pt idx="26">
                  <c:v>1.7262643939253568</c:v>
                </c:pt>
                <c:pt idx="27">
                  <c:v>2.0075092036536075</c:v>
                </c:pt>
                <c:pt idx="28">
                  <c:v>0.49241000404781077</c:v>
                </c:pt>
                <c:pt idx="29">
                  <c:v>1.6034623184822103</c:v>
                </c:pt>
                <c:pt idx="30">
                  <c:v>0.44032052059735771</c:v>
                </c:pt>
                <c:pt idx="31">
                  <c:v>3.1001575877414509</c:v>
                </c:pt>
                <c:pt idx="32">
                  <c:v>1.567478968841443</c:v>
                </c:pt>
                <c:pt idx="33">
                  <c:v>-2.328730935413891</c:v>
                </c:pt>
                <c:pt idx="34">
                  <c:v>-3.5664990947917992</c:v>
                </c:pt>
                <c:pt idx="35">
                  <c:v>1.6056169888738729</c:v>
                </c:pt>
                <c:pt idx="36">
                  <c:v>0.38680038307995107</c:v>
                </c:pt>
                <c:pt idx="37">
                  <c:v>1.1997669610038455</c:v>
                </c:pt>
                <c:pt idx="38">
                  <c:v>1.4139145569824108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D1A-478A-BA8D-6AF35BEBD4A8}"/>
            </c:ext>
          </c:extLst>
        </c:ser>
        <c:ser>
          <c:idx val="3"/>
          <c:order val="4"/>
          <c:tx>
            <c:strRef>
              <c:f>data!$P$3</c:f>
              <c:strCache>
                <c:ptCount val="1"/>
                <c:pt idx="0">
                  <c:v>Commodity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data!$A$136:$A$174</c:f>
              <c:strCache>
                <c:ptCount val="39"/>
                <c:pt idx="0">
                  <c:v>2020m1</c:v>
                </c:pt>
                <c:pt idx="1">
                  <c:v>2020m2</c:v>
                </c:pt>
                <c:pt idx="2">
                  <c:v>2020m3</c:v>
                </c:pt>
                <c:pt idx="3">
                  <c:v>2020m4</c:v>
                </c:pt>
                <c:pt idx="4">
                  <c:v>2020m5</c:v>
                </c:pt>
                <c:pt idx="5">
                  <c:v>2020m6</c:v>
                </c:pt>
                <c:pt idx="6">
                  <c:v>2020m7</c:v>
                </c:pt>
                <c:pt idx="7">
                  <c:v>2020m8</c:v>
                </c:pt>
                <c:pt idx="8">
                  <c:v>2020m9</c:v>
                </c:pt>
                <c:pt idx="9">
                  <c:v>2020m10</c:v>
                </c:pt>
                <c:pt idx="10">
                  <c:v>2020m11</c:v>
                </c:pt>
                <c:pt idx="11">
                  <c:v>2020m12</c:v>
                </c:pt>
                <c:pt idx="12">
                  <c:v>2021m1</c:v>
                </c:pt>
                <c:pt idx="13">
                  <c:v>2021m2</c:v>
                </c:pt>
                <c:pt idx="14">
                  <c:v>2021m3</c:v>
                </c:pt>
                <c:pt idx="15">
                  <c:v>2021m4</c:v>
                </c:pt>
                <c:pt idx="16">
                  <c:v>2021m5</c:v>
                </c:pt>
                <c:pt idx="17">
                  <c:v>2021m6</c:v>
                </c:pt>
                <c:pt idx="18">
                  <c:v>2021m7</c:v>
                </c:pt>
                <c:pt idx="19">
                  <c:v>2021m8</c:v>
                </c:pt>
                <c:pt idx="20">
                  <c:v>2021m9</c:v>
                </c:pt>
                <c:pt idx="21">
                  <c:v>2021m10</c:v>
                </c:pt>
                <c:pt idx="22">
                  <c:v>2021m11</c:v>
                </c:pt>
                <c:pt idx="23">
                  <c:v>2021m12</c:v>
                </c:pt>
                <c:pt idx="24">
                  <c:v>2022m1</c:v>
                </c:pt>
                <c:pt idx="25">
                  <c:v>2022m2</c:v>
                </c:pt>
                <c:pt idx="26">
                  <c:v>2022m3</c:v>
                </c:pt>
                <c:pt idx="27">
                  <c:v>2022m4</c:v>
                </c:pt>
                <c:pt idx="28">
                  <c:v>2022m5</c:v>
                </c:pt>
                <c:pt idx="29">
                  <c:v>2022m6</c:v>
                </c:pt>
                <c:pt idx="30">
                  <c:v>2022m7</c:v>
                </c:pt>
                <c:pt idx="31">
                  <c:v>2022m8</c:v>
                </c:pt>
                <c:pt idx="32">
                  <c:v>2022m9</c:v>
                </c:pt>
                <c:pt idx="33">
                  <c:v>2022m10</c:v>
                </c:pt>
                <c:pt idx="34">
                  <c:v>2022m11</c:v>
                </c:pt>
                <c:pt idx="35">
                  <c:v>2022m12</c:v>
                </c:pt>
                <c:pt idx="36">
                  <c:v>2023m1</c:v>
                </c:pt>
                <c:pt idx="37">
                  <c:v>2023m2</c:v>
                </c:pt>
                <c:pt idx="38">
                  <c:v>2023m3</c:v>
                </c:pt>
              </c:strCache>
            </c:strRef>
          </c:cat>
          <c:val>
            <c:numRef>
              <c:f>data!$P$136:$P$174</c:f>
              <c:numCache>
                <c:formatCode>0.0</c:formatCode>
                <c:ptCount val="39"/>
                <c:pt idx="0">
                  <c:v>0.20078262728948235</c:v>
                </c:pt>
                <c:pt idx="1">
                  <c:v>-0.10337574636725402</c:v>
                </c:pt>
                <c:pt idx="2">
                  <c:v>-0.84298134722183593</c:v>
                </c:pt>
                <c:pt idx="3">
                  <c:v>-1.135667152606012</c:v>
                </c:pt>
                <c:pt idx="4">
                  <c:v>-0.7255068720820429</c:v>
                </c:pt>
                <c:pt idx="5">
                  <c:v>-0.40343029362072846</c:v>
                </c:pt>
                <c:pt idx="6">
                  <c:v>-0.4593449208222759</c:v>
                </c:pt>
                <c:pt idx="7">
                  <c:v>-0.36367231977904091</c:v>
                </c:pt>
                <c:pt idx="8">
                  <c:v>-0.5477069018221441</c:v>
                </c:pt>
                <c:pt idx="9">
                  <c:v>-0.5937602570452698</c:v>
                </c:pt>
                <c:pt idx="10">
                  <c:v>-0.33591712038027532</c:v>
                </c:pt>
                <c:pt idx="11">
                  <c:v>-0.13747219245278819</c:v>
                </c:pt>
                <c:pt idx="12">
                  <c:v>8.1486204403932297E-2</c:v>
                </c:pt>
                <c:pt idx="13">
                  <c:v>0.44325246436109178</c:v>
                </c:pt>
                <c:pt idx="14">
                  <c:v>1.868510542463977</c:v>
                </c:pt>
                <c:pt idx="15">
                  <c:v>4.3795989093599088</c:v>
                </c:pt>
                <c:pt idx="16">
                  <c:v>1.1708673543652621</c:v>
                </c:pt>
                <c:pt idx="17">
                  <c:v>0.50937067416385051</c:v>
                </c:pt>
                <c:pt idx="18">
                  <c:v>0.42471068313308918</c:v>
                </c:pt>
                <c:pt idx="19">
                  <c:v>0.14273576119890499</c:v>
                </c:pt>
                <c:pt idx="20">
                  <c:v>0.62055604798590924</c:v>
                </c:pt>
                <c:pt idx="21">
                  <c:v>0.87708961238591321</c:v>
                </c:pt>
                <c:pt idx="22">
                  <c:v>0.70503719629784034</c:v>
                </c:pt>
                <c:pt idx="23">
                  <c:v>-0.26388060756062437</c:v>
                </c:pt>
                <c:pt idx="24">
                  <c:v>-5.4576285136948913E-2</c:v>
                </c:pt>
                <c:pt idx="25">
                  <c:v>-5.4839124103730215E-2</c:v>
                </c:pt>
                <c:pt idx="26">
                  <c:v>0.39139941690087321</c:v>
                </c:pt>
                <c:pt idx="27">
                  <c:v>0.22139281449292816</c:v>
                </c:pt>
                <c:pt idx="28">
                  <c:v>0.29761754783816313</c:v>
                </c:pt>
                <c:pt idx="29">
                  <c:v>0.11143018783775363</c:v>
                </c:pt>
                <c:pt idx="30">
                  <c:v>-0.28555698817486247</c:v>
                </c:pt>
                <c:pt idx="31">
                  <c:v>-0.26376874687948432</c:v>
                </c:pt>
                <c:pt idx="32">
                  <c:v>-0.50320719184025087</c:v>
                </c:pt>
                <c:pt idx="33">
                  <c:v>-0.52681224363371115</c:v>
                </c:pt>
                <c:pt idx="34">
                  <c:v>-0.4228530615896931</c:v>
                </c:pt>
                <c:pt idx="35">
                  <c:v>-0.36143022264927832</c:v>
                </c:pt>
                <c:pt idx="36">
                  <c:v>-0.49667875139911288</c:v>
                </c:pt>
                <c:pt idx="37">
                  <c:v>-0.52863309760711297</c:v>
                </c:pt>
                <c:pt idx="38">
                  <c:v>-0.72182402665940815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D1A-478A-BA8D-6AF35BEBD4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627955823"/>
        <c:axId val="627966223"/>
      </c:barChart>
      <c:lineChart>
        <c:grouping val="standard"/>
        <c:varyColors val="0"/>
        <c:ser>
          <c:idx val="0"/>
          <c:order val="0"/>
          <c:tx>
            <c:strRef>
              <c:f>data!$B$3</c:f>
              <c:strCache>
                <c:ptCount val="1"/>
                <c:pt idx="0">
                  <c:v>IGAE</c:v>
                </c:pt>
              </c:strCache>
            </c:strRef>
          </c:tx>
          <c:spPr>
            <a:ln w="15875" cap="rnd">
              <a:solidFill>
                <a:schemeClr val="tx1"/>
              </a:solidFill>
              <a:round/>
            </a:ln>
            <a:effectLst/>
          </c:spPr>
          <c:marker>
            <c:symbol val="circle"/>
            <c:size val="3"/>
            <c:spPr>
              <a:solidFill>
                <a:schemeClr val="tx1">
                  <a:lumMod val="65000"/>
                  <a:lumOff val="35000"/>
                </a:schemeClr>
              </a:solidFill>
              <a:ln w="9525">
                <a:noFill/>
              </a:ln>
              <a:effectLst/>
            </c:spPr>
          </c:marker>
          <c:cat>
            <c:strRef>
              <c:f>data!$A$136:$A$174</c:f>
              <c:strCache>
                <c:ptCount val="39"/>
                <c:pt idx="0">
                  <c:v>2020m1</c:v>
                </c:pt>
                <c:pt idx="1">
                  <c:v>2020m2</c:v>
                </c:pt>
                <c:pt idx="2">
                  <c:v>2020m3</c:v>
                </c:pt>
                <c:pt idx="3">
                  <c:v>2020m4</c:v>
                </c:pt>
                <c:pt idx="4">
                  <c:v>2020m5</c:v>
                </c:pt>
                <c:pt idx="5">
                  <c:v>2020m6</c:v>
                </c:pt>
                <c:pt idx="6">
                  <c:v>2020m7</c:v>
                </c:pt>
                <c:pt idx="7">
                  <c:v>2020m8</c:v>
                </c:pt>
                <c:pt idx="8">
                  <c:v>2020m9</c:v>
                </c:pt>
                <c:pt idx="9">
                  <c:v>2020m10</c:v>
                </c:pt>
                <c:pt idx="10">
                  <c:v>2020m11</c:v>
                </c:pt>
                <c:pt idx="11">
                  <c:v>2020m12</c:v>
                </c:pt>
                <c:pt idx="12">
                  <c:v>2021m1</c:v>
                </c:pt>
                <c:pt idx="13">
                  <c:v>2021m2</c:v>
                </c:pt>
                <c:pt idx="14">
                  <c:v>2021m3</c:v>
                </c:pt>
                <c:pt idx="15">
                  <c:v>2021m4</c:v>
                </c:pt>
                <c:pt idx="16">
                  <c:v>2021m5</c:v>
                </c:pt>
                <c:pt idx="17">
                  <c:v>2021m6</c:v>
                </c:pt>
                <c:pt idx="18">
                  <c:v>2021m7</c:v>
                </c:pt>
                <c:pt idx="19">
                  <c:v>2021m8</c:v>
                </c:pt>
                <c:pt idx="20">
                  <c:v>2021m9</c:v>
                </c:pt>
                <c:pt idx="21">
                  <c:v>2021m10</c:v>
                </c:pt>
                <c:pt idx="22">
                  <c:v>2021m11</c:v>
                </c:pt>
                <c:pt idx="23">
                  <c:v>2021m12</c:v>
                </c:pt>
                <c:pt idx="24">
                  <c:v>2022m1</c:v>
                </c:pt>
                <c:pt idx="25">
                  <c:v>2022m2</c:v>
                </c:pt>
                <c:pt idx="26">
                  <c:v>2022m3</c:v>
                </c:pt>
                <c:pt idx="27">
                  <c:v>2022m4</c:v>
                </c:pt>
                <c:pt idx="28">
                  <c:v>2022m5</c:v>
                </c:pt>
                <c:pt idx="29">
                  <c:v>2022m6</c:v>
                </c:pt>
                <c:pt idx="30">
                  <c:v>2022m7</c:v>
                </c:pt>
                <c:pt idx="31">
                  <c:v>2022m8</c:v>
                </c:pt>
                <c:pt idx="32">
                  <c:v>2022m9</c:v>
                </c:pt>
                <c:pt idx="33">
                  <c:v>2022m10</c:v>
                </c:pt>
                <c:pt idx="34">
                  <c:v>2022m11</c:v>
                </c:pt>
                <c:pt idx="35">
                  <c:v>2022m12</c:v>
                </c:pt>
                <c:pt idx="36">
                  <c:v>2023m1</c:v>
                </c:pt>
                <c:pt idx="37">
                  <c:v>2023m2</c:v>
                </c:pt>
                <c:pt idx="38">
                  <c:v>2023m3</c:v>
                </c:pt>
              </c:strCache>
            </c:strRef>
          </c:cat>
          <c:val>
            <c:numRef>
              <c:f>data!$B$136:$B$174</c:f>
              <c:numCache>
                <c:formatCode>0.0</c:formatCode>
                <c:ptCount val="39"/>
                <c:pt idx="0">
                  <c:v>4.2154084248131385</c:v>
                </c:pt>
                <c:pt idx="1">
                  <c:v>0.74483970803411736</c:v>
                </c:pt>
                <c:pt idx="2">
                  <c:v>-4.0653719914177326</c:v>
                </c:pt>
                <c:pt idx="3">
                  <c:v>-28.431040728916422</c:v>
                </c:pt>
                <c:pt idx="4">
                  <c:v>-27.5563569011554</c:v>
                </c:pt>
                <c:pt idx="5">
                  <c:v>-18.333186939809821</c:v>
                </c:pt>
                <c:pt idx="6">
                  <c:v>-12.777163228913846</c:v>
                </c:pt>
                <c:pt idx="7">
                  <c:v>-12.449332006476133</c:v>
                </c:pt>
                <c:pt idx="8">
                  <c:v>-7.6337175291798403</c:v>
                </c:pt>
                <c:pt idx="9">
                  <c:v>-0.59331230771505483</c:v>
                </c:pt>
                <c:pt idx="10">
                  <c:v>5.4773424223431233</c:v>
                </c:pt>
                <c:pt idx="11">
                  <c:v>-1.6206316577464852</c:v>
                </c:pt>
                <c:pt idx="12">
                  <c:v>-4.6446849183790935</c:v>
                </c:pt>
                <c:pt idx="13">
                  <c:v>-3.2281890477997011</c:v>
                </c:pt>
                <c:pt idx="14">
                  <c:v>5.9606493597578858</c:v>
                </c:pt>
                <c:pt idx="15">
                  <c:v>31.694026615019521</c:v>
                </c:pt>
                <c:pt idx="16">
                  <c:v>26.597918038128434</c:v>
                </c:pt>
                <c:pt idx="17">
                  <c:v>12.585592139199854</c:v>
                </c:pt>
                <c:pt idx="18">
                  <c:v>9.2540056200645751</c:v>
                </c:pt>
                <c:pt idx="19">
                  <c:v>6.3585767962409445</c:v>
                </c:pt>
                <c:pt idx="20">
                  <c:v>1.4379719164260285</c:v>
                </c:pt>
                <c:pt idx="21">
                  <c:v>-0.46611854966410737</c:v>
                </c:pt>
                <c:pt idx="22">
                  <c:v>0.2907434191609326</c:v>
                </c:pt>
                <c:pt idx="23">
                  <c:v>0.88775490678134616</c:v>
                </c:pt>
                <c:pt idx="24">
                  <c:v>3.8343288435687573</c:v>
                </c:pt>
                <c:pt idx="25">
                  <c:v>5.8274463857897585</c:v>
                </c:pt>
                <c:pt idx="26">
                  <c:v>2.7474493983759452</c:v>
                </c:pt>
                <c:pt idx="27">
                  <c:v>3.9058980477281402</c:v>
                </c:pt>
                <c:pt idx="28">
                  <c:v>3.5662672108938143</c:v>
                </c:pt>
                <c:pt idx="29">
                  <c:v>5.9490330926305068</c:v>
                </c:pt>
                <c:pt idx="30">
                  <c:v>3.2258266804621183</c:v>
                </c:pt>
                <c:pt idx="31">
                  <c:v>5.297888030907183</c:v>
                </c:pt>
                <c:pt idx="32">
                  <c:v>4.3360623685061883</c:v>
                </c:pt>
                <c:pt idx="33">
                  <c:v>0.6500746088931475</c:v>
                </c:pt>
                <c:pt idx="34">
                  <c:v>-2.3882651241032504</c:v>
                </c:pt>
                <c:pt idx="35">
                  <c:v>5.7827034083248519</c:v>
                </c:pt>
                <c:pt idx="36">
                  <c:v>2.6362515461665348</c:v>
                </c:pt>
                <c:pt idx="37">
                  <c:v>1.4232979841567683</c:v>
                </c:pt>
                <c:pt idx="38">
                  <c:v>2.6991416254276146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D1A-478A-BA8D-6AF35BEBD4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27955823"/>
        <c:axId val="627966223"/>
      </c:lineChart>
      <c:catAx>
        <c:axId val="6279558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rgbClr val="FF0000"/>
            </a:solidFill>
            <a:round/>
          </a:ln>
          <a:effectLst/>
        </c:spPr>
        <c:txPr>
          <a:bodyPr rot="-540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pPr>
            <a:endParaRPr lang="es-BO"/>
          </a:p>
        </c:txPr>
        <c:crossAx val="627966223"/>
        <c:crosses val="autoZero"/>
        <c:auto val="1"/>
        <c:lblAlgn val="ctr"/>
        <c:lblOffset val="100"/>
        <c:noMultiLvlLbl val="0"/>
      </c:catAx>
      <c:valAx>
        <c:axId val="627966223"/>
        <c:scaling>
          <c:orientation val="minMax"/>
          <c:max val="35"/>
          <c:min val="-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lgDash"/>
              <a:round/>
            </a:ln>
            <a:effectLst/>
          </c:spPr>
        </c:majorGridlines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pPr>
            <a:endParaRPr lang="es-BO"/>
          </a:p>
        </c:txPr>
        <c:crossAx val="627955823"/>
        <c:crosses val="autoZero"/>
        <c:crossBetween val="between"/>
        <c:majorUnit val="5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/>
              </a:solidFill>
              <a:latin typeface="Georgia" panose="02040502050405020303" pitchFamily="18" charset="0"/>
              <a:ea typeface="+mn-ea"/>
              <a:cs typeface="+mn-cs"/>
            </a:defRPr>
          </a:pPr>
          <a:endParaRPr lang="es-B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solidFill>
            <a:schemeClr val="tx1"/>
          </a:solidFill>
          <a:latin typeface="Georgia" panose="02040502050405020303" pitchFamily="18" charset="0"/>
        </a:defRPr>
      </a:pPr>
      <a:endParaRPr lang="es-BO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eg>
</file>

<file path=ppt/media/image6.jpe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892463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072905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160471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3275396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232795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520748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18739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797215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986078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005118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05657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3229A-A52E-47D1-97F4-EE411A92B40E}" type="datetimeFigureOut">
              <a:rPr lang="es-BO" smtClean="0"/>
              <a:t>7/8/2024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F176C-0B2A-48F3-838D-B00107E8D8AC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554318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C7C854B-158D-454C-86D5-E8B91F3880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00" y="0"/>
            <a:ext cx="8533399" cy="3420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39643A8-6B0E-44FC-A239-7C0C58F420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00" y="3438001"/>
            <a:ext cx="8536691" cy="34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4591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5C825DD-E641-45ED-A5CD-14E06BDFD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3107" y="0"/>
            <a:ext cx="96702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685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F8CD7C3-B53E-487E-BE2B-39732FAAAF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271" y="362779"/>
            <a:ext cx="4020253" cy="5652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4B618C1-29D0-4339-8816-A841C9544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83" y="362779"/>
            <a:ext cx="4033746" cy="5652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D75CED2B-F4C1-41A9-925D-B04E4F4AE0B3}"/>
              </a:ext>
            </a:extLst>
          </p:cNvPr>
          <p:cNvSpPr txBox="1"/>
          <p:nvPr/>
        </p:nvSpPr>
        <p:spPr>
          <a:xfrm>
            <a:off x="467476" y="4116"/>
            <a:ext cx="4020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BO" dirty="0">
                <a:latin typeface="Georgia" panose="02040502050405020303" pitchFamily="18" charset="0"/>
              </a:rPr>
              <a:t>(a) Original GHSL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C3B64A8-35B8-486D-8524-38006E80A3D6}"/>
              </a:ext>
            </a:extLst>
          </p:cNvPr>
          <p:cNvSpPr txBox="1"/>
          <p:nvPr/>
        </p:nvSpPr>
        <p:spPr>
          <a:xfrm>
            <a:off x="4656272" y="-6553"/>
            <a:ext cx="4020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BO" dirty="0">
                <a:latin typeface="Georgia" panose="02040502050405020303" pitchFamily="18" charset="0"/>
              </a:rPr>
              <a:t>(b) </a:t>
            </a:r>
            <a:r>
              <a:rPr lang="en-US" dirty="0">
                <a:latin typeface="Georgia" panose="02040502050405020303" pitchFamily="18" charset="0"/>
              </a:rPr>
              <a:t>Classified with trained RF model</a:t>
            </a:r>
            <a:r>
              <a:rPr lang="es-BO" dirty="0">
                <a:latin typeface="Georgia" panose="02040502050405020303" pitchFamily="18" charset="0"/>
              </a:rPr>
              <a:t>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9D24D59-20D6-43E3-813F-91446158A0B2}"/>
              </a:ext>
            </a:extLst>
          </p:cNvPr>
          <p:cNvSpPr txBox="1"/>
          <p:nvPr/>
        </p:nvSpPr>
        <p:spPr>
          <a:xfrm>
            <a:off x="0" y="6113532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dirty="0">
                <a:latin typeface="Georgia" panose="02040502050405020303" pitchFamily="18" charset="0"/>
              </a:rPr>
              <a:t>Note: In the image on the left, built-up areas are identified with white color and non-built-up areas with black color. In the image on the right, built-up areas are identified with green color and non-built-up areas with pink color. Due to the spatial resolution of Landsat-8 and VIIRS night lights images, the built-up area classification image is more pixelated and, therefore, can provide more granular inputs regarding the identification of this type of area.</a:t>
            </a:r>
            <a:endParaRPr lang="es-BO" sz="11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4925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EEBE077B-B9E5-45D0-8C71-1E5CD8A649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466020"/>
              </p:ext>
            </p:extLst>
          </p:nvPr>
        </p:nvGraphicFramePr>
        <p:xfrm>
          <a:off x="0" y="0"/>
          <a:ext cx="9144000" cy="6857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81332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617D0F6B-6E5D-46C3-B16B-FF34B8457BD9}"/>
              </a:ext>
            </a:extLst>
          </p:cNvPr>
          <p:cNvSpPr txBox="1"/>
          <p:nvPr/>
        </p:nvSpPr>
        <p:spPr>
          <a:xfrm>
            <a:off x="0" y="6113532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100" dirty="0">
                <a:latin typeface="Georgia" panose="02040502050405020303" pitchFamily="18" charset="0"/>
              </a:rPr>
              <a:t>Note: In the image on the left, built-up areas are identified with white color and non-built-up areas with black color. In the image on the right, built-up areas are identified with green color and non-built-up areas with pink color. Due to the spatial resolution of Landsat-8 and VIIRS night lights images, the built-up area classification image is more pixelated and, therefore, can provide more granular inputs regarding the identification of this type of area.</a:t>
            </a:r>
            <a:endParaRPr lang="es-BO" sz="1100" dirty="0">
              <a:latin typeface="Georgia" panose="02040502050405020303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7" name="Tabla 6">
                <a:extLst>
                  <a:ext uri="{FF2B5EF4-FFF2-40B4-BE49-F238E27FC236}">
                    <a16:creationId xmlns:a16="http://schemas.microsoft.com/office/drawing/2014/main" id="{ED749F23-E130-44A1-8532-B2D60AEE7A0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52943144"/>
                  </p:ext>
                </p:extLst>
              </p:nvPr>
            </p:nvGraphicFramePr>
            <p:xfrm>
              <a:off x="1071155" y="2727052"/>
              <a:ext cx="7001690" cy="2020824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1750011">
                      <a:extLst>
                        <a:ext uri="{9D8B030D-6E8A-4147-A177-3AD203B41FA5}">
                          <a16:colId xmlns:a16="http://schemas.microsoft.com/office/drawing/2014/main" val="2573433562"/>
                        </a:ext>
                      </a:extLst>
                    </a:gridCol>
                    <a:gridCol w="1750011">
                      <a:extLst>
                        <a:ext uri="{9D8B030D-6E8A-4147-A177-3AD203B41FA5}">
                          <a16:colId xmlns:a16="http://schemas.microsoft.com/office/drawing/2014/main" val="3553734408"/>
                        </a:ext>
                      </a:extLst>
                    </a:gridCol>
                    <a:gridCol w="1750834">
                      <a:extLst>
                        <a:ext uri="{9D8B030D-6E8A-4147-A177-3AD203B41FA5}">
                          <a16:colId xmlns:a16="http://schemas.microsoft.com/office/drawing/2014/main" val="465310896"/>
                        </a:ext>
                      </a:extLst>
                    </a:gridCol>
                    <a:gridCol w="1750834">
                      <a:extLst>
                        <a:ext uri="{9D8B030D-6E8A-4147-A177-3AD203B41FA5}">
                          <a16:colId xmlns:a16="http://schemas.microsoft.com/office/drawing/2014/main" val="973919472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 dirty="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              Shock</a:t>
                          </a:r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 dirty="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Variable</a:t>
                          </a:r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635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Supply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Demand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Commodity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8554088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s-BO" sz="20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Δ</m:t>
                                    </m:r>
                                  </m:e>
                                  <m:sub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−12</m:t>
                                    </m:r>
                                  </m:sub>
                                </m:sSub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𝐼𝐺𝐴𝐸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+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+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 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96818145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s-BO" sz="20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Δ</m:t>
                                    </m:r>
                                  </m:e>
                                  <m:sub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−12</m:t>
                                    </m:r>
                                  </m:sub>
                                </m:sSub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𝐶𝑃𝐼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−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+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 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910349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s-BO" sz="20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Δ</m:t>
                                    </m:r>
                                  </m:e>
                                  <m:sub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  <m:r>
                                      <a:rPr lang="es-BO" sz="20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−12</m:t>
                                    </m:r>
                                  </m:sub>
                                </m:sSub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𝑊𝑇𝐼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0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0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+ (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es-BO" sz="20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=0)</m:t>
                                </m:r>
                              </m:oMath>
                            </m:oMathPara>
                          </a14:m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87318208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7" name="Tabla 6">
                <a:extLst>
                  <a:ext uri="{FF2B5EF4-FFF2-40B4-BE49-F238E27FC236}">
                    <a16:creationId xmlns:a16="http://schemas.microsoft.com/office/drawing/2014/main" id="{ED749F23-E130-44A1-8532-B2D60AEE7A0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552943144"/>
                  </p:ext>
                </p:extLst>
              </p:nvPr>
            </p:nvGraphicFramePr>
            <p:xfrm>
              <a:off x="1071155" y="2727052"/>
              <a:ext cx="7001690" cy="2020824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1750011">
                      <a:extLst>
                        <a:ext uri="{9D8B030D-6E8A-4147-A177-3AD203B41FA5}">
                          <a16:colId xmlns:a16="http://schemas.microsoft.com/office/drawing/2014/main" val="2573433562"/>
                        </a:ext>
                      </a:extLst>
                    </a:gridCol>
                    <a:gridCol w="1750011">
                      <a:extLst>
                        <a:ext uri="{9D8B030D-6E8A-4147-A177-3AD203B41FA5}">
                          <a16:colId xmlns:a16="http://schemas.microsoft.com/office/drawing/2014/main" val="3553734408"/>
                        </a:ext>
                      </a:extLst>
                    </a:gridCol>
                    <a:gridCol w="1750834">
                      <a:extLst>
                        <a:ext uri="{9D8B030D-6E8A-4147-A177-3AD203B41FA5}">
                          <a16:colId xmlns:a16="http://schemas.microsoft.com/office/drawing/2014/main" val="465310896"/>
                        </a:ext>
                      </a:extLst>
                    </a:gridCol>
                    <a:gridCol w="1750834">
                      <a:extLst>
                        <a:ext uri="{9D8B030D-6E8A-4147-A177-3AD203B41FA5}">
                          <a16:colId xmlns:a16="http://schemas.microsoft.com/office/drawing/2014/main" val="973919472"/>
                        </a:ext>
                      </a:extLst>
                    </a:gridCol>
                  </a:tblGrid>
                  <a:tr h="737616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 dirty="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               Shock</a:t>
                          </a:r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 dirty="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Variable</a:t>
                          </a:r>
                          <a:endParaRPr lang="es-BO" sz="20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635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Supply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Demand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n-US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Commodity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 anchor="ctr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785540883"/>
                      </a:ext>
                    </a:extLst>
                  </a:tr>
                  <a:tr h="427736"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t="-192857" r="-301045" b="-20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9653" t="-192857" r="-200000" b="-20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348" t="-192857" r="-100697" b="-20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 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968181455"/>
                      </a:ext>
                    </a:extLst>
                  </a:tr>
                  <a:tr h="427736"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t="-288732" r="-301045" b="-1028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9653" t="-288732" r="-200000" b="-1028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348" t="-288732" r="-100697" b="-10281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800"/>
                            </a:spcAft>
                          </a:pPr>
                          <a:r>
                            <a:rPr lang="es-BO" sz="2000">
                              <a:effectLst/>
                              <a:latin typeface="Georgia" panose="02040502050405020303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 </a:t>
                          </a:r>
                          <a:endParaRPr lang="es-BO" sz="20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9103494"/>
                      </a:ext>
                    </a:extLst>
                  </a:tr>
                  <a:tr h="427736"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t="-394286" r="-301045" b="-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99653" t="-394286" r="-200000" b="-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00348" t="-394286" r="-100697" b="-428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s-BO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9050" cap="flat" cmpd="dbl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299306" t="-394286" r="-347" b="-428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87318208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340189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9F6F90B-C408-4313-8E1B-5924B9C4C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26" y="180577"/>
            <a:ext cx="8428148" cy="64968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0437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5866154-48EB-441C-A3CE-A7C802FB64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44" r="12944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32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50C4DF97-4948-4A68-81EB-1FEB4032E5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8" r="27730" b="29130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120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Bolivia será la sede el VII Encuentro Regional de Agricultura Ecológica">
            <a:extLst>
              <a:ext uri="{FF2B5EF4-FFF2-40B4-BE49-F238E27FC236}">
                <a16:creationId xmlns:a16="http://schemas.microsoft.com/office/drawing/2014/main" id="{1B36BD20-E15F-4C26-93AC-B996A80D1F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638"/>
          <a:stretch/>
        </p:blipFill>
        <p:spPr bwMode="auto">
          <a:xfrm>
            <a:off x="4571997" y="3415184"/>
            <a:ext cx="4571998" cy="3433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 que saber sobre o SALAR DE UYUNI, na Bolívia: Dicas 2023">
            <a:extLst>
              <a:ext uri="{FF2B5EF4-FFF2-40B4-BE49-F238E27FC236}">
                <a16:creationId xmlns:a16="http://schemas.microsoft.com/office/drawing/2014/main" id="{E7A81EAE-799B-4D1C-B08C-2FE23F1914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46"/>
          <a:stretch/>
        </p:blipFill>
        <p:spPr bwMode="auto">
          <a:xfrm>
            <a:off x="3524618" y="1"/>
            <a:ext cx="5619378" cy="3438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pact on the Higher Education Sector">
            <a:extLst>
              <a:ext uri="{FF2B5EF4-FFF2-40B4-BE49-F238E27FC236}">
                <a16:creationId xmlns:a16="http://schemas.microsoft.com/office/drawing/2014/main" id="{08A438BD-EEAF-4C1B-8C17-980549F214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3"/>
          <a:stretch/>
        </p:blipFill>
        <p:spPr bwMode="auto">
          <a:xfrm>
            <a:off x="0" y="3428999"/>
            <a:ext cx="4571999" cy="3419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209A566A-530D-42EE-91A0-512E6F82BBC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8"/>
          <a:stretch/>
        </p:blipFill>
        <p:spPr>
          <a:xfrm>
            <a:off x="-1" y="0"/>
            <a:ext cx="457199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33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02ED6FE2-2F15-4379-9DA0-FA6A756578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60" r="9890"/>
          <a:stretch/>
        </p:blipFill>
        <p:spPr>
          <a:xfrm>
            <a:off x="-1" y="-376056"/>
            <a:ext cx="9144001" cy="7589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589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7B606F5-35CC-4C06-B85B-58AF48DAA8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31" t="19158" r="25724" b="2619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10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4CF262B-DF76-4EC3-9670-4E50185A0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457" y="36106"/>
            <a:ext cx="6087292" cy="682189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D5D1436-4C4C-4E35-910F-A775F081FE29}"/>
              </a:ext>
            </a:extLst>
          </p:cNvPr>
          <p:cNvSpPr txBox="1"/>
          <p:nvPr/>
        </p:nvSpPr>
        <p:spPr>
          <a:xfrm>
            <a:off x="5416730" y="44793"/>
            <a:ext cx="2090058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2022 Poverty Headcount Ratio</a:t>
            </a:r>
          </a:p>
        </p:txBody>
      </p:sp>
    </p:spTree>
    <p:extLst>
      <p:ext uri="{BB962C8B-B14F-4D97-AF65-F5344CB8AC3E}">
        <p14:creationId xmlns:p14="http://schemas.microsoft.com/office/powerpoint/2010/main" val="1407109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CEFDBF87-1D0D-488C-A3EB-04BBA8F73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2844" y="0"/>
            <a:ext cx="96702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39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4860AD6C-2D12-4932-978A-0FC25EA4A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1553" y="0"/>
            <a:ext cx="96702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9384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856</TotalTime>
  <Words>239</Words>
  <Application>Microsoft Office PowerPoint</Application>
  <PresentationFormat>Presentación en pantalla (4:3)</PresentationFormat>
  <Paragraphs>22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Georgia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Osmar Jasan Bolivar Rosales</dc:creator>
  <cp:lastModifiedBy>Osmar Jasan Bolivar Rosales</cp:lastModifiedBy>
  <cp:revision>32</cp:revision>
  <dcterms:created xsi:type="dcterms:W3CDTF">2023-10-13T13:17:46Z</dcterms:created>
  <dcterms:modified xsi:type="dcterms:W3CDTF">2024-08-07T20:47:47Z</dcterms:modified>
</cp:coreProperties>
</file>

<file path=docProps/thumbnail.jpeg>
</file>